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51" r:id="rId2"/>
  </p:sldMasterIdLst>
  <p:notesMasterIdLst>
    <p:notesMasterId r:id="rId26"/>
  </p:notesMasterIdLst>
  <p:sldIdLst>
    <p:sldId id="258" r:id="rId3"/>
    <p:sldId id="260" r:id="rId4"/>
    <p:sldId id="293" r:id="rId5"/>
    <p:sldId id="261" r:id="rId6"/>
    <p:sldId id="265" r:id="rId7"/>
    <p:sldId id="262" r:id="rId8"/>
    <p:sldId id="268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69" r:id="rId17"/>
    <p:sldId id="267" r:id="rId18"/>
    <p:sldId id="271" r:id="rId19"/>
    <p:sldId id="270" r:id="rId20"/>
    <p:sldId id="290" r:id="rId21"/>
    <p:sldId id="279" r:id="rId22"/>
    <p:sldId id="291" r:id="rId23"/>
    <p:sldId id="292" r:id="rId24"/>
    <p:sldId id="280" r:id="rId25"/>
  </p:sldIdLst>
  <p:sldSz cx="9144000" cy="6858000" type="screen4x3"/>
  <p:notesSz cx="7010400" cy="922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36463"/>
    <a:srgbClr val="00692F"/>
    <a:srgbClr val="7F7F7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85080" autoAdjust="0"/>
  </p:normalViewPr>
  <p:slideViewPr>
    <p:cSldViewPr snapToGrid="0" snapToObjects="1" showGuides="1">
      <p:cViewPr>
        <p:scale>
          <a:sx n="60" d="100"/>
          <a:sy n="60" d="100"/>
        </p:scale>
        <p:origin x="-2244" y="-456"/>
      </p:cViewPr>
      <p:guideLst>
        <p:guide orient="horz" pos="4020"/>
        <p:guide pos="9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c\dfs\projects\Exec\Sustainable%20Communities\Sustainable%20Communities%20Grant%202011%20to%202014\Project%20Management\Presentations\Income-Education%20Balt-U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c\dfs\projects\Exec\Sustainable%20Communities\Sustainable%20Communities%20Grant%202011%20to%202014\Project%20Management\Presentations\Income-Education%20Balt-U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Median Household Income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Income!$A$4</c:f>
              <c:strCache>
                <c:ptCount val="1"/>
                <c:pt idx="0">
                  <c:v>Baltimore Area</c:v>
                </c:pt>
              </c:strCache>
            </c:strRef>
          </c:tx>
          <c:cat>
            <c:numRef>
              <c:f>Income!$B$3:$E$3</c:f>
              <c:numCache>
                <c:formatCode>General</c:formatCode>
                <c:ptCount val="4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</c:numCache>
            </c:numRef>
          </c:cat>
          <c:val>
            <c:numRef>
              <c:f>Income!$B$4:$E$4</c:f>
              <c:numCache>
                <c:formatCode>_("$"* #,##0_);_("$"* \(#,##0\);_("$"* "-"_);_(@_)</c:formatCode>
                <c:ptCount val="4"/>
                <c:pt idx="0">
                  <c:v>18958</c:v>
                </c:pt>
                <c:pt idx="1">
                  <c:v>36550</c:v>
                </c:pt>
                <c:pt idx="2">
                  <c:v>49938</c:v>
                </c:pt>
                <c:pt idx="3">
                  <c:v>66195</c:v>
                </c:pt>
              </c:numCache>
            </c:numRef>
          </c:val>
        </c:ser>
        <c:ser>
          <c:idx val="1"/>
          <c:order val="1"/>
          <c:tx>
            <c:strRef>
              <c:f>Income!$A$5</c:f>
              <c:strCache>
                <c:ptCount val="1"/>
                <c:pt idx="0">
                  <c:v>United States</c:v>
                </c:pt>
              </c:strCache>
            </c:strRef>
          </c:tx>
          <c:cat>
            <c:numRef>
              <c:f>Income!$B$3:$E$3</c:f>
              <c:numCache>
                <c:formatCode>General</c:formatCode>
                <c:ptCount val="4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</c:numCache>
            </c:numRef>
          </c:cat>
          <c:val>
            <c:numRef>
              <c:f>Income!$B$5:$E$5</c:f>
              <c:numCache>
                <c:formatCode>_("$"* #,##0_);_("$"* \(#,##0\);_("$"* "-"_);_(@_)</c:formatCode>
                <c:ptCount val="4"/>
                <c:pt idx="0">
                  <c:v>16841</c:v>
                </c:pt>
                <c:pt idx="1">
                  <c:v>30056</c:v>
                </c:pt>
                <c:pt idx="2">
                  <c:v>41994</c:v>
                </c:pt>
                <c:pt idx="3">
                  <c:v>51914</c:v>
                </c:pt>
              </c:numCache>
            </c:numRef>
          </c:val>
        </c:ser>
        <c:marker val="1"/>
        <c:axId val="61171968"/>
        <c:axId val="46661632"/>
      </c:lineChart>
      <c:catAx>
        <c:axId val="61171968"/>
        <c:scaling>
          <c:orientation val="minMax"/>
        </c:scaling>
        <c:axPos val="b"/>
        <c:numFmt formatCode="General" sourceLinked="1"/>
        <c:tickLblPos val="nextTo"/>
        <c:crossAx val="46661632"/>
        <c:crosses val="autoZero"/>
        <c:auto val="1"/>
        <c:lblAlgn val="ctr"/>
        <c:lblOffset val="100"/>
      </c:catAx>
      <c:valAx>
        <c:axId val="46661632"/>
        <c:scaling>
          <c:orientation val="minMax"/>
        </c:scaling>
        <c:axPos val="l"/>
        <c:majorGridlines/>
        <c:numFmt formatCode="_(&quot;$&quot;* #,##0_);_(&quot;$&quot;* \(#,##0\);_(&quot;$&quot;* &quot;-&quot;_);_(@_)" sourceLinked="1"/>
        <c:tickLblPos val="nextTo"/>
        <c:crossAx val="61171968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Adults with Bachelor's</a:t>
            </a:r>
            <a:r>
              <a:rPr lang="en-US" baseline="0"/>
              <a:t> Degree</a:t>
            </a:r>
            <a:endParaRPr lang="en-US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Education!$A$24</c:f>
              <c:strCache>
                <c:ptCount val="1"/>
                <c:pt idx="0">
                  <c:v>Baltimore Area</c:v>
                </c:pt>
              </c:strCache>
            </c:strRef>
          </c:tx>
          <c:cat>
            <c:numRef>
              <c:f>Education!$B$23:$E$23</c:f>
              <c:numCache>
                <c:formatCode>General</c:formatCode>
                <c:ptCount val="4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</c:numCache>
            </c:numRef>
          </c:cat>
          <c:val>
            <c:numRef>
              <c:f>Education!$B$24:$E$24</c:f>
              <c:numCache>
                <c:formatCode>0%</c:formatCode>
                <c:ptCount val="4"/>
                <c:pt idx="0">
                  <c:v>0.16900000000000001</c:v>
                </c:pt>
                <c:pt idx="1">
                  <c:v>0.2313439612229107</c:v>
                </c:pt>
                <c:pt idx="2">
                  <c:v>0.29202758000804241</c:v>
                </c:pt>
                <c:pt idx="3">
                  <c:v>0.34628606890763086</c:v>
                </c:pt>
              </c:numCache>
            </c:numRef>
          </c:val>
        </c:ser>
        <c:ser>
          <c:idx val="1"/>
          <c:order val="1"/>
          <c:tx>
            <c:strRef>
              <c:f>Education!$A$25</c:f>
              <c:strCache>
                <c:ptCount val="1"/>
                <c:pt idx="0">
                  <c:v>United States</c:v>
                </c:pt>
              </c:strCache>
            </c:strRef>
          </c:tx>
          <c:cat>
            <c:numRef>
              <c:f>Education!$B$23:$E$23</c:f>
              <c:numCache>
                <c:formatCode>General</c:formatCode>
                <c:ptCount val="4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</c:numCache>
            </c:numRef>
          </c:cat>
          <c:val>
            <c:numRef>
              <c:f>Education!$B$25:$E$25</c:f>
              <c:numCache>
                <c:formatCode>0%</c:formatCode>
                <c:ptCount val="4"/>
                <c:pt idx="0">
                  <c:v>0.16229433886994549</c:v>
                </c:pt>
                <c:pt idx="1">
                  <c:v>0.20337742230936295</c:v>
                </c:pt>
                <c:pt idx="2">
                  <c:v>0.24401627274753848</c:v>
                </c:pt>
                <c:pt idx="3">
                  <c:v>0.2790163280105738</c:v>
                </c:pt>
              </c:numCache>
            </c:numRef>
          </c:val>
        </c:ser>
        <c:marker val="1"/>
        <c:axId val="46686592"/>
        <c:axId val="46688128"/>
      </c:lineChart>
      <c:catAx>
        <c:axId val="46686592"/>
        <c:scaling>
          <c:orientation val="minMax"/>
        </c:scaling>
        <c:axPos val="b"/>
        <c:numFmt formatCode="General" sourceLinked="1"/>
        <c:tickLblPos val="nextTo"/>
        <c:crossAx val="46688128"/>
        <c:crosses val="autoZero"/>
        <c:auto val="1"/>
        <c:lblAlgn val="ctr"/>
        <c:lblOffset val="100"/>
      </c:catAx>
      <c:valAx>
        <c:axId val="46688128"/>
        <c:scaling>
          <c:orientation val="minMax"/>
        </c:scaling>
        <c:axPos val="l"/>
        <c:majorGridlines/>
        <c:numFmt formatCode="0%" sourceLinked="1"/>
        <c:tickLblPos val="nextTo"/>
        <c:crossAx val="46686592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ln>
      <a:solidFill>
        <a:schemeClr val="tx1"/>
      </a:solidFill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99A3ED8D-9398-324A-8415-573DC0AA3DA6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6BDD1594-8803-6545-990F-9AC969C2F5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1003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ADCC5-2CAF-41D0-8DE4-5B91F2B82B7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D1594-8803-6545-990F-9AC969C2F50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D1594-8803-6545-990F-9AC969C2F50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ADCC5-2CAF-41D0-8DE4-5B91F2B82B7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D1594-8803-6545-990F-9AC969C2F50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D1594-8803-6545-990F-9AC969C2F50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8800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3878-4836-4E2C-BEE1-5FE74A5C28C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0683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D1594-8803-6545-990F-9AC969C2F50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D1594-8803-6545-990F-9AC969C2F50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we are asking for input from everyone involved to help us create those strategies – including you. These sessions are a part of the process.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ADCC5-2CAF-41D0-8DE4-5B91F2B82B7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D1594-8803-6545-990F-9AC969C2F50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4885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D1594-8803-6545-990F-9AC969C2F50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Template_TOC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197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44625" y="418421"/>
            <a:ext cx="6706476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4800" b="0" i="0">
                <a:solidFill>
                  <a:srgbClr val="00692F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444625" y="1922049"/>
            <a:ext cx="6706476" cy="377473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0" i="0">
                <a:solidFill>
                  <a:srgbClr val="636463"/>
                </a:solidFill>
                <a:latin typeface="Franklin Gothic Book"/>
                <a:cs typeface="Franklin Gothic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500583" y="6168998"/>
            <a:ext cx="1023363" cy="364361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rgbClr val="00692F"/>
                </a:solidFill>
                <a:latin typeface="Franklin Gothic Book"/>
                <a:cs typeface="Klavika Medium"/>
              </a:defRPr>
            </a:lvl1pPr>
          </a:lstStyle>
          <a:p>
            <a:fld id="{A341CBE0-0A17-9648-B78C-E7541CDD5187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23946" y="6168998"/>
            <a:ext cx="2923576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rgbClr val="00692F"/>
                </a:solidFill>
                <a:latin typeface="Franklin Gothic Book"/>
                <a:cs typeface="Klavika Medium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4035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444624" y="1023307"/>
            <a:ext cx="6762039" cy="4797700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rgbClr val="636463"/>
                </a:solidFill>
                <a:latin typeface="Franklin Gothic Book"/>
                <a:cs typeface="Klavika"/>
              </a:defRPr>
            </a:lvl1pPr>
            <a:lvl2pPr algn="l">
              <a:defRPr b="0" i="0">
                <a:solidFill>
                  <a:srgbClr val="636463"/>
                </a:solidFill>
                <a:latin typeface="Franklin Gothic Book"/>
                <a:cs typeface="Klavika"/>
              </a:defRPr>
            </a:lvl2pPr>
            <a:lvl3pPr algn="l">
              <a:defRPr b="0" i="0">
                <a:solidFill>
                  <a:srgbClr val="636463"/>
                </a:solidFill>
                <a:latin typeface="Franklin Gothic Book"/>
                <a:cs typeface="Klavika"/>
              </a:defRPr>
            </a:lvl3pPr>
            <a:lvl4pPr algn="l">
              <a:defRPr b="0" i="0">
                <a:solidFill>
                  <a:srgbClr val="636463"/>
                </a:solidFill>
                <a:latin typeface="Franklin Gothic Book"/>
                <a:cs typeface="Klavika"/>
              </a:defRPr>
            </a:lvl4pPr>
            <a:lvl5pPr algn="l">
              <a:defRPr b="0" i="0">
                <a:solidFill>
                  <a:srgbClr val="636463"/>
                </a:solidFill>
                <a:latin typeface="Franklin Gothic Book"/>
                <a:cs typeface="Klavik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44625" y="418421"/>
            <a:ext cx="6706476" cy="60488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4800" b="0" i="0">
                <a:solidFill>
                  <a:srgbClr val="00692F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3500583" y="6168998"/>
            <a:ext cx="1023363" cy="364361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rgbClr val="00692F"/>
                </a:solidFill>
                <a:latin typeface="Franklin Gothic Book"/>
                <a:cs typeface="Klavika Medium"/>
              </a:defRPr>
            </a:lvl1pPr>
          </a:lstStyle>
          <a:p>
            <a:fld id="{A341CBE0-0A17-9648-B78C-E7541CDD5187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23946" y="6168998"/>
            <a:ext cx="2923576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rgbClr val="00692F"/>
                </a:solidFill>
                <a:latin typeface="Franklin Gothic Book"/>
                <a:cs typeface="Klavika Medium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2314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Template_TOC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91788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Template_TOC_Interior_green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489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portunitycollaborative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82224" y="5264726"/>
            <a:ext cx="78644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i="1" dirty="0" smtClean="0"/>
              <a:t>Education and Engagement Template</a:t>
            </a:r>
          </a:p>
          <a:p>
            <a:r>
              <a:rPr lang="en-US" i="1" dirty="0" smtClean="0"/>
              <a:t>Round One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24687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6218" y="1175544"/>
            <a:ext cx="7015108" cy="4569474"/>
          </a:xfr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Job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330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Fort Meade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Johns Hopkins Univ. &amp; Medical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Aberdeen Proving 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Social Security Admin.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University of Maryland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Area Employers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37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6456" y="1093788"/>
            <a:ext cx="5349382" cy="4963658"/>
          </a:xfr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Income Disparities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424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5970" y="1149430"/>
            <a:ext cx="5376167" cy="4810744"/>
          </a:xfr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College Degree Disparities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005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Racial &amp; Geographic Lines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6622" y="1023306"/>
            <a:ext cx="5834701" cy="481382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98295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Why is This Important?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If we are to succeed as a region, we must determine how to connect every community to opportunity.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39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Addressing our Challenges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Your involvement will make a difference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484453" y="2967393"/>
          <a:ext cx="2522537" cy="2522538"/>
        </p:xfrm>
        <a:graphic>
          <a:graphicData uri="http://schemas.openxmlformats.org/presentationml/2006/ole">
            <p:oleObj spid="_x0000_s1026" name="Acrobat Document" r:id="rId4" imgW="504762" imgH="504762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2038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What Can We Achieve Working Together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9062" y="1660616"/>
            <a:ext cx="6762039" cy="4797700"/>
          </a:xfrm>
        </p:spPr>
        <p:txBody>
          <a:bodyPr/>
          <a:lstStyle/>
          <a:p>
            <a:r>
              <a:rPr lang="en-US" dirty="0" smtClean="0"/>
              <a:t>Improved Access to Jobs and Housing</a:t>
            </a:r>
          </a:p>
          <a:p>
            <a:r>
              <a:rPr lang="en-US" dirty="0" smtClean="0"/>
              <a:t>Improved Quality of Life for All</a:t>
            </a:r>
          </a:p>
          <a:p>
            <a:r>
              <a:rPr lang="en-US" dirty="0" smtClean="0"/>
              <a:t>Stronger Communities</a:t>
            </a:r>
          </a:p>
          <a:p>
            <a:r>
              <a:rPr lang="en-US" dirty="0" smtClean="0"/>
              <a:t>New Partnerships – Government, Nonprofits and Businesses Working Together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49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What Happens if We Do Nothing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93" y="1551709"/>
            <a:ext cx="7033708" cy="3980873"/>
          </a:xfrm>
        </p:spPr>
        <p:txBody>
          <a:bodyPr/>
          <a:lstStyle/>
          <a:p>
            <a:pPr marL="68580" indent="0" algn="ctr">
              <a:buNone/>
            </a:pPr>
            <a:r>
              <a:rPr lang="en-US" b="1" dirty="0" smtClean="0"/>
              <a:t>Missed Opportunity</a:t>
            </a:r>
          </a:p>
          <a:p>
            <a:r>
              <a:rPr lang="en-US" dirty="0" smtClean="0"/>
              <a:t>Missed opportunity to address barriers to workforce development</a:t>
            </a:r>
          </a:p>
          <a:p>
            <a:r>
              <a:rPr lang="en-US" dirty="0" smtClean="0"/>
              <a:t>Missed opportunity to address access to transit and housing</a:t>
            </a:r>
          </a:p>
          <a:p>
            <a:r>
              <a:rPr lang="en-US" dirty="0" smtClean="0"/>
              <a:t>Missed opportunity to work together to address mutual challenges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05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r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30388"/>
            <a:ext cx="5486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582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 Greater Baltimore Region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b="1" i="1" dirty="0" smtClean="0"/>
          </a:p>
          <a:p>
            <a:pPr algn="ctr">
              <a:buNone/>
            </a:pPr>
            <a:endParaRPr lang="en-US" b="1" i="1" dirty="0"/>
          </a:p>
          <a:p>
            <a:pPr algn="ctr">
              <a:buNone/>
            </a:pPr>
            <a:r>
              <a:rPr lang="en-US" sz="3200" b="1" i="1" dirty="0" smtClean="0"/>
              <a:t>Involving community residents in the Opportunity Collaborative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xmlns="" val="97367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We Need Your Expertise!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What does opportunity mean to you?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265488" y="3300413"/>
          <a:ext cx="2806700" cy="2520950"/>
        </p:xfrm>
        <a:graphic>
          <a:graphicData uri="http://schemas.openxmlformats.org/presentationml/2006/ole">
            <p:oleObj spid="_x0000_s2050" name="Acrobat Document" r:id="rId4" imgW="561905" imgH="504762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97990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We Need Your Expertise!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What prevents you from being connected to opportunity?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265488" y="3300057"/>
          <a:ext cx="2806700" cy="2520950"/>
        </p:xfrm>
        <a:graphic>
          <a:graphicData uri="http://schemas.openxmlformats.org/presentationml/2006/ole">
            <p:oleObj spid="_x0000_s3074" name="Acrobat Document" r:id="rId4" imgW="561905" imgH="504762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9485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We Need Your Expertise!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How can we all work together to get people and communities better connected to opportunity?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265488" y="3300057"/>
          <a:ext cx="2806700" cy="2520950"/>
        </p:xfrm>
        <a:graphic>
          <a:graphicData uri="http://schemas.openxmlformats.org/presentationml/2006/ole">
            <p:oleObj spid="_x0000_s4098" name="Acrobat Document" r:id="rId4" imgW="561905" imgH="504762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5521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What’s Next?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Stay engaged in the process</a:t>
            </a:r>
          </a:p>
          <a:p>
            <a:pPr lvl="1"/>
            <a:r>
              <a:rPr lang="en-US" dirty="0" smtClean="0"/>
              <a:t>Through partner organizations</a:t>
            </a:r>
          </a:p>
          <a:p>
            <a:pPr lvl="1"/>
            <a:r>
              <a:rPr lang="en-US" dirty="0" smtClean="0"/>
              <a:t>Through </a:t>
            </a:r>
            <a:r>
              <a:rPr lang="en-US" dirty="0" smtClean="0">
                <a:hlinkClick r:id="rId3"/>
              </a:rPr>
              <a:t>opportunitycollaborative.org</a:t>
            </a:r>
            <a:endParaRPr lang="en-US" dirty="0" smtClean="0"/>
          </a:p>
          <a:p>
            <a:pPr lvl="1"/>
            <a:r>
              <a:rPr lang="en-US" dirty="0" smtClean="0"/>
              <a:t>On Facebook and Twitter (@</a:t>
            </a:r>
            <a:r>
              <a:rPr lang="en-US" dirty="0" err="1" smtClean="0"/>
              <a:t>OpportunityColl</a:t>
            </a:r>
            <a:r>
              <a:rPr lang="en-US" dirty="0" smtClean="0"/>
              <a:t>)</a:t>
            </a:r>
          </a:p>
          <a:p>
            <a:r>
              <a:rPr lang="en-US" dirty="0" smtClean="0"/>
              <a:t>Become a leader for your community</a:t>
            </a:r>
          </a:p>
          <a:p>
            <a:r>
              <a:rPr lang="en-US" dirty="0" smtClean="0"/>
              <a:t>More…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895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What does opportunity mean to you?</a:t>
            </a:r>
          </a:p>
        </p:txBody>
      </p:sp>
    </p:spTree>
    <p:extLst>
      <p:ext uri="{BB962C8B-B14F-4D97-AF65-F5344CB8AC3E}">
        <p14:creationId xmlns:p14="http://schemas.microsoft.com/office/powerpoint/2010/main" xmlns="" val="397990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Opportunity Collaborative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444624" y="1845344"/>
            <a:ext cx="6762039" cy="416752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Regional Planning Effort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25+ Consortium Members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Values based on Livability Principles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Funded by $3.5M federal grant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Government, nonprofits and community working together</a:t>
            </a:r>
          </a:p>
        </p:txBody>
      </p:sp>
    </p:spTree>
    <p:extLst>
      <p:ext uri="{BB962C8B-B14F-4D97-AF65-F5344CB8AC3E}">
        <p14:creationId xmlns:p14="http://schemas.microsoft.com/office/powerpoint/2010/main" xmlns="" val="6731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763" y="388105"/>
            <a:ext cx="7024744" cy="57253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Our Values</a:t>
            </a:r>
            <a:br>
              <a:rPr lang="en-US" b="1" dirty="0" smtClean="0"/>
            </a:br>
            <a:r>
              <a:rPr lang="en-US" b="1" dirty="0" smtClean="0"/>
              <a:t>The Livability Principles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64855"/>
            <a:ext cx="8001000" cy="43434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Provide more transportation choices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Promote equitable affordable housing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Enhance economic competitiveness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Support existing communities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Coordinate policies and leverage investments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Value communities and neighborhoods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692F"/>
                </a:solidFill>
              </a:rPr>
              <a:t>Protect the Chesapeake Bay*</a:t>
            </a:r>
            <a:endParaRPr lang="en-US" b="1" dirty="0">
              <a:solidFill>
                <a:srgbClr val="0069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167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Developing a common vision for…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r">
              <a:buNone/>
            </a:pPr>
            <a:r>
              <a:rPr lang="en-US" dirty="0"/>
              <a:t> </a:t>
            </a:r>
            <a:r>
              <a:rPr lang="en-US" dirty="0" smtClean="0"/>
              <a:t>and a greater Baltimore Region.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We’re Doing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30388"/>
            <a:ext cx="5486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405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Why is This Important?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24" y="1401998"/>
            <a:ext cx="6762039" cy="4797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Baltimore region has tremendous resources – but not everyone has the same access to the opportunities that are available.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948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Prosperous Region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43498714"/>
              </p:ext>
            </p:extLst>
          </p:nvPr>
        </p:nvGraphicFramePr>
        <p:xfrm>
          <a:off x="1444625" y="1023938"/>
          <a:ext cx="6762750" cy="479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1698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Well-Educated Region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88203997"/>
              </p:ext>
            </p:extLst>
          </p:nvPr>
        </p:nvGraphicFramePr>
        <p:xfrm>
          <a:off x="1444625" y="1023938"/>
          <a:ext cx="6762750" cy="479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1991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4205</TotalTime>
  <Words>364</Words>
  <Application>Microsoft Office PowerPoint</Application>
  <PresentationFormat>On-screen Show (4:3)</PresentationFormat>
  <Paragraphs>103</Paragraphs>
  <Slides>23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1_Custom Design</vt:lpstr>
      <vt:lpstr>Custom Design</vt:lpstr>
      <vt:lpstr>Acrobat Document</vt:lpstr>
      <vt:lpstr>Slide 1</vt:lpstr>
      <vt:lpstr>A Greater Baltimore Region</vt:lpstr>
      <vt:lpstr>Introduction</vt:lpstr>
      <vt:lpstr>The Opportunity Collaborative</vt:lpstr>
      <vt:lpstr>Our Values The Livability Principles</vt:lpstr>
      <vt:lpstr>What We’re Doing</vt:lpstr>
      <vt:lpstr>Why is This Important?</vt:lpstr>
      <vt:lpstr>Prosperous Region</vt:lpstr>
      <vt:lpstr>Well-Educated Region</vt:lpstr>
      <vt:lpstr>Job Growth</vt:lpstr>
      <vt:lpstr>Top Area Employers</vt:lpstr>
      <vt:lpstr>Income Disparities</vt:lpstr>
      <vt:lpstr>College Degree Disparities</vt:lpstr>
      <vt:lpstr>Racial &amp; Geographic Lines</vt:lpstr>
      <vt:lpstr>Why is This Important?</vt:lpstr>
      <vt:lpstr>Addressing our Challenges</vt:lpstr>
      <vt:lpstr>What Can We Achieve Working Together</vt:lpstr>
      <vt:lpstr>What Happens if We Do Nothing</vt:lpstr>
      <vt:lpstr>Moving Forward</vt:lpstr>
      <vt:lpstr>We Need Your Expertise!</vt:lpstr>
      <vt:lpstr>We Need Your Expertise!</vt:lpstr>
      <vt:lpstr>We Need Your Expertise!</vt:lpstr>
      <vt:lpstr>What’s Next?</vt:lpstr>
    </vt:vector>
  </TitlesOfParts>
  <Company>Mission Media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Brauner</dc:creator>
  <cp:lastModifiedBy>tselden</cp:lastModifiedBy>
  <cp:revision>232</cp:revision>
  <cp:lastPrinted>2013-08-28T17:03:10Z</cp:lastPrinted>
  <dcterms:created xsi:type="dcterms:W3CDTF">2013-03-18T16:45:03Z</dcterms:created>
  <dcterms:modified xsi:type="dcterms:W3CDTF">2013-12-12T21:50:36Z</dcterms:modified>
</cp:coreProperties>
</file>